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CFB7741-FACB-4811-B5A4-FF52C4FFE19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1478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FBFC29-6B80-472A-9059-265C6C6DB962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147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47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34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2D29B21-B313-4AFA-99DB-1DFCA2C9355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49154" name="Rectangle 6"/>
          <p:cNvSpPr txBox="1">
            <a:spLocks noGrp="1" noChangeArrowheads="1"/>
          </p:cNvSpPr>
          <p:nvPr/>
        </p:nvSpPr>
        <p:spPr>
          <a:xfrm>
            <a:off x="0" y="8842375"/>
            <a:ext cx="3013075" cy="465138"/>
          </a:xfrm>
          <a:prstGeom prst="rect">
            <a:avLst/>
          </a:prstGeom>
          <a:noFill/>
        </p:spPr>
        <p:txBody>
          <a:bodyPr lIns="93878" tIns="46939" rIns="93878" bIns="4693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ea typeface="+mn-ea"/>
              </a:rPr>
              <a:t>03Filing Status 2008x</a:t>
            </a:r>
          </a:p>
        </p:txBody>
      </p:sp>
      <p:sp>
        <p:nvSpPr>
          <p:cNvPr id="1033221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CED8F5-F306-41A3-B8AB-BCEED9794625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033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7433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14135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5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When entering data on Main Info Screen, check the EIC box for all children.  </a:t>
            </a:r>
          </a:p>
          <a:p>
            <a:pPr marL="457200" lvl="1" indent="-17145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While completing the tax return, complete the Schedule EIC &amp; then Schedule EIC worksheet</a:t>
            </a:r>
          </a:p>
          <a:p>
            <a:pPr marL="457200" lvl="1" indent="-17145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If TW determines that a child does not qualify for EIC, go back to Main Info sheet &amp; uncheck the EIC column for that child.  If you forget to do this, an error will be generated during</a:t>
            </a:r>
            <a:r>
              <a:rPr lang="en-US" altLang="en-US" baseline="0" dirty="0" smtClean="0">
                <a:cs typeface="Arial" panose="020B0604020202020204" pitchFamily="34" charset="0"/>
              </a:rPr>
              <a:t> diagnostics.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352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ECC7E4-0009-409D-9A20-7A45849F67A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352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3256FE-B978-4221-9268-21A47C0AD8C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63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Pull up Earned Income Credit Worksheet screen by clicking on </a:t>
            </a:r>
            <a:r>
              <a:rPr lang="en-US" altLang="en-US" dirty="0" err="1" smtClean="0">
                <a:cs typeface="Arial" panose="020B0604020202020204" pitchFamily="34" charset="0"/>
              </a:rPr>
              <a:t>Sch</a:t>
            </a:r>
            <a:r>
              <a:rPr lang="en-US" altLang="en-US" dirty="0" smtClean="0">
                <a:cs typeface="Arial" panose="020B0604020202020204" pitchFamily="34" charset="0"/>
              </a:rPr>
              <a:t> EIC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in Forms Tree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Answer only questions underlined in red.  Be sure to follow directions that tell you which question to answer next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determine if taxpayer can claim the EIC &amp; will calculate correct credit amount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95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Pull up Earned Income Credit Worksheet screen by clicking on </a:t>
            </a:r>
            <a:r>
              <a:rPr lang="en-US" altLang="en-US" dirty="0" err="1" smtClean="0">
                <a:cs typeface="Arial" panose="020B0604020202020204" pitchFamily="34" charset="0"/>
              </a:rPr>
              <a:t>Sch</a:t>
            </a:r>
            <a:r>
              <a:rPr lang="en-US" altLang="en-US" dirty="0" smtClean="0">
                <a:cs typeface="Arial" panose="020B0604020202020204" pitchFamily="34" charset="0"/>
              </a:rPr>
              <a:t> EIC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in Forms Tree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Answer only questions underlined in red.  Be sure to follow directions that tell you which question to answer next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determine if taxpayer can claim the EIC &amp; will calculate correct credit amount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any of the children listed do not qualify based on the answers to</a:t>
            </a:r>
            <a:r>
              <a:rPr lang="en-US" altLang="en-US" baseline="0" dirty="0" smtClean="0">
                <a:cs typeface="Arial" panose="020B0604020202020204" pitchFamily="34" charset="0"/>
              </a:rPr>
              <a:t> Lines 7 – 10, </a:t>
            </a:r>
            <a:r>
              <a:rPr lang="en-US" altLang="en-US" dirty="0" smtClean="0">
                <a:cs typeface="Arial" panose="020B0604020202020204" pitchFamily="34" charset="0"/>
              </a:rPr>
              <a:t>the EIC will not calculate.  Go back to the Main Info screen and uncheck the EIC box for the children who do not qualify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51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1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Schedule EIC is required if taxpayer has qualifying children 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child was under age 19 at end of 2014 &amp; younger than taxpayer/spouse, skip Lines 4a &amp; 4b.  Go to Line 5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 If there are any RED marks on Line 4 (age/disability), answer 4a OR 4b, </a:t>
            </a:r>
            <a:r>
              <a:rPr lang="en-US" altLang="en-US" b="1" dirty="0" smtClean="0">
                <a:cs typeface="Arial" panose="020B0604020202020204" pitchFamily="34" charset="0"/>
              </a:rPr>
              <a:t>not both</a:t>
            </a:r>
          </a:p>
          <a:p>
            <a:pPr lvl="1">
              <a:lnSpc>
                <a:spcPct val="90000"/>
              </a:lnSpc>
            </a:pPr>
            <a:endParaRPr lang="en-US" altLang="en-US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Do NOT click on any boxes that are not still in RED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Follow “Go To” Directions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414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014AEE5-C9C2-42CD-A78A-DE77B2DE953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414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443DD0-5633-465E-A254-400363A7D9C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96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3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434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CD03922-E416-42FC-8613-BD4CA789A98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434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A1E33D-4874-4E17-A28E-0910BD8A163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24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BC382-DBE4-40A6-A4A8-C3A6C0C0010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455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E705EC-CC80-4C03-BCD0-03158DCDA369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045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55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6"/>
          <p:cNvSpPr txBox="1">
            <a:spLocks noGrp="1" noChangeArrowheads="1"/>
          </p:cNvSpPr>
          <p:nvPr/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03Filing Status 2008x</a:t>
            </a:r>
          </a:p>
        </p:txBody>
      </p:sp>
      <p:sp>
        <p:nvSpPr>
          <p:cNvPr id="1047555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CB34244-A142-431B-B3FD-24F17A8509D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7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75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11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CF7E3-D3D9-4705-ABE0-6CF34BEFFF3E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22512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54B0C2-4302-4B33-9614-288FECF88E69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842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FBEC1BD-8D69-43CF-9D40-77E9E9BE3F5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168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C96279-361F-4005-9F1F-30E8043292D5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168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68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Some SS cards say “Not valid for employment.”  The SS # may have been obtained to get a federally funded benefit</a:t>
            </a:r>
          </a:p>
        </p:txBody>
      </p:sp>
    </p:spTree>
    <p:extLst>
      <p:ext uri="{BB962C8B-B14F-4D97-AF65-F5344CB8AC3E}">
        <p14:creationId xmlns:p14="http://schemas.microsoft.com/office/powerpoint/2010/main" val="2972079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NJ requires nondependent EITC qualifying people to be listed on return (Code 0 on Main Info screen).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TaxWise does not transfer Code 0 people automatically</a:t>
            </a:r>
            <a:r>
              <a:rPr lang="en-US" altLang="en-US" baseline="0" dirty="0" smtClean="0">
                <a:cs typeface="Arial" panose="020B0604020202020204" pitchFamily="34" charset="0"/>
              </a:rPr>
              <a:t> to NJ return.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 Requires manual entry (covered in later module)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F7F13A8-889D-4E57-B402-DC0F5DAF47A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188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C5B69C-7717-45A8-9D3C-695DA06E49D8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188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88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81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B187099-521E-4A76-987D-8E1E1C91CE41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209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B3A9E3-D7CC-455E-858C-88455FE93306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09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09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3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E83178-05DE-47BC-A493-4699184CF543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229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D5D5EB-260D-46AD-BECF-69DF54771939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29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29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smtClean="0">
              <a:cs typeface="Arial" panose="020B0604020202020204" pitchFamily="34" charset="0"/>
            </a:endParaRPr>
          </a:p>
        </p:txBody>
      </p:sp>
      <p:sp>
        <p:nvSpPr>
          <p:cNvPr id="102502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CB9490-D296-4C46-AE5D-65C37502C02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25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071B9F-23D5-4A4F-87F3-B9209EAA4D8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270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DBBBF2-F5C6-4211-837E-CA9ABACFA5D8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27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7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you don’t put dependents in age order from youngest to oldest, you may not agree with refund monitor</a:t>
            </a:r>
          </a:p>
        </p:txBody>
      </p:sp>
    </p:spTree>
    <p:extLst>
      <p:ext uri="{BB962C8B-B14F-4D97-AF65-F5344CB8AC3E}">
        <p14:creationId xmlns:p14="http://schemas.microsoft.com/office/powerpoint/2010/main" val="2108989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E251D85-5CB0-4C9F-BFE1-A520B83175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2912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66D26B-DCE8-45B6-9909-E9BADCF73E3B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29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1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3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B13F08-70D4-49B9-8AFD-93D873B03BD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311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3D5D4A-7872-47EC-AD7F-A5C5431CA0BD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031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11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This is just to give you an idea of the EIC amounts for 2014.  TW automatically calculates this credit</a:t>
            </a:r>
          </a:p>
        </p:txBody>
      </p:sp>
    </p:spTree>
    <p:extLst>
      <p:ext uri="{BB962C8B-B14F-4D97-AF65-F5344CB8AC3E}">
        <p14:creationId xmlns:p14="http://schemas.microsoft.com/office/powerpoint/2010/main" val="351728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Earned Income Credit (EIC)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Pub 4012 Tab I</a:t>
            </a:r>
          </a:p>
          <a:p>
            <a:r>
              <a:rPr lang="en-US" altLang="en-US" dirty="0" smtClean="0"/>
              <a:t>Pub 17 Chapter 36</a:t>
            </a:r>
          </a:p>
          <a:p>
            <a:r>
              <a:rPr lang="en-US" altLang="en-US" dirty="0" smtClean="0"/>
              <a:t>(Federal 1040-Line 66a)</a:t>
            </a:r>
          </a:p>
          <a:p>
            <a:r>
              <a:rPr lang="en-US" altLang="en-US" dirty="0" smtClean="0"/>
              <a:t>(NJ 1040-Line 51a)</a:t>
            </a:r>
          </a:p>
          <a:p>
            <a:r>
              <a:rPr lang="en-US" altLang="en-US" dirty="0" smtClean="0"/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0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EIC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Required if taxpayer has qualifying children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Complete unanswered questions that appear in RED in sequential order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there are any RED marks on Line 4 (age/disability), answer 4a </a:t>
            </a:r>
            <a:r>
              <a:rPr lang="en-US" altLang="en-US" b="1" smtClean="0"/>
              <a:t>OR</a:t>
            </a:r>
            <a:r>
              <a:rPr lang="en-US" altLang="en-US" smtClean="0"/>
              <a:t> 4b, </a:t>
            </a:r>
            <a:r>
              <a:rPr lang="en-US" altLang="en-US" b="1" smtClean="0"/>
              <a:t>not both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 smtClean="0">
                <a:solidFill>
                  <a:srgbClr val="FF0000"/>
                </a:solidFill>
              </a:rPr>
              <a:t>Do NOT click on any boxes that are not still in RED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 EIC on Main Info Screen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001000" y="3962400"/>
            <a:ext cx="3810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25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TW Schedule EIC Worksheet</a:t>
            </a:r>
          </a:p>
        </p:txBody>
      </p:sp>
      <p:sp>
        <p:nvSpPr>
          <p:cNvPr id="448518" name="TextBox 2"/>
          <p:cNvSpPr txBox="1">
            <a:spLocks noChangeArrowheads="1"/>
          </p:cNvSpPr>
          <p:nvPr/>
        </p:nvSpPr>
        <p:spPr bwMode="auto">
          <a:xfrm>
            <a:off x="762000" y="5791200"/>
            <a:ext cx="73914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001132"/>
                </a:solidFill>
                <a:latin typeface="Arial" charset="0"/>
              </a:rPr>
              <a:t>NOTE:  Answer </a:t>
            </a:r>
            <a:r>
              <a:rPr lang="en-US" sz="2200" b="1" dirty="0" smtClean="0">
                <a:solidFill>
                  <a:srgbClr val="001132"/>
                </a:solidFill>
                <a:latin typeface="Arial" charset="0"/>
              </a:rPr>
              <a:t>questions </a:t>
            </a:r>
            <a:r>
              <a:rPr lang="en-US" sz="2200" b="1" dirty="0">
                <a:solidFill>
                  <a:srgbClr val="001132"/>
                </a:solidFill>
                <a:latin typeface="Arial" charset="0"/>
              </a:rPr>
              <a:t>underlined in </a:t>
            </a:r>
            <a:r>
              <a:rPr lang="en-US" sz="2200" b="1" dirty="0" smtClean="0">
                <a:solidFill>
                  <a:srgbClr val="001132"/>
                </a:solidFill>
                <a:latin typeface="Arial" charset="0"/>
              </a:rPr>
              <a:t>red in order.</a:t>
            </a:r>
            <a:endParaRPr lang="en-US" sz="2200" b="1" dirty="0">
              <a:solidFill>
                <a:srgbClr val="00113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rgbClr val="001132"/>
                </a:solidFill>
                <a:latin typeface="Arial" charset="0"/>
              </a:rPr>
              <a:t>Follow “Go To “ directions 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0755" t="8235" r="3774" b="-118"/>
          <a:stretch>
            <a:fillRect/>
          </a:stretch>
        </p:blipFill>
        <p:spPr bwMode="auto">
          <a:xfrm>
            <a:off x="609600" y="15240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547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1698" t="8235" r="2830"/>
          <a:stretch>
            <a:fillRect/>
          </a:stretch>
        </p:blipFill>
        <p:spPr bwMode="auto">
          <a:xfrm>
            <a:off x="609600" y="1600201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8518" name="TextBox 2"/>
          <p:cNvSpPr txBox="1">
            <a:spLocks noChangeArrowheads="1"/>
          </p:cNvSpPr>
          <p:nvPr/>
        </p:nvSpPr>
        <p:spPr bwMode="auto">
          <a:xfrm>
            <a:off x="1066800" y="5983288"/>
            <a:ext cx="6858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001132"/>
                </a:solidFill>
                <a:latin typeface="Arial" charset="0"/>
              </a:rPr>
              <a:t>NOTE:  Answer questions underlined in red in order.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1132"/>
                </a:solidFill>
                <a:latin typeface="Arial" charset="0"/>
              </a:rPr>
              <a:t>Follow “Go To “ directions </a:t>
            </a:r>
            <a:endParaRPr lang="en-US" sz="2000" b="1" dirty="0">
              <a:solidFill>
                <a:srgbClr val="001132"/>
              </a:solidFill>
              <a:latin typeface="Arial" charset="0"/>
            </a:endParaRPr>
          </a:p>
        </p:txBody>
      </p:sp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 smtClean="0"/>
              <a:t>TW Schedule EIC Worksheet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09600" y="1447800"/>
            <a:ext cx="76200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0" y="2438400"/>
            <a:ext cx="391645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Uncheck box on Main Info screen</a:t>
            </a:r>
          </a:p>
          <a:p>
            <a:r>
              <a:rPr lang="en-US" b="1" dirty="0" smtClean="0"/>
              <a:t>for any child who does not qualify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700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755" t="8235" r="3774"/>
          <a:stretch>
            <a:fillRect/>
          </a:stretch>
        </p:blipFill>
        <p:spPr bwMode="auto">
          <a:xfrm>
            <a:off x="609600" y="1600200"/>
            <a:ext cx="7772400" cy="464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38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447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 smtClean="0"/>
              <a:t>TW Schedule EIC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000" dirty="0" smtClean="0">
                <a:solidFill>
                  <a:srgbClr val="FF0000"/>
                </a:solidFill>
              </a:rPr>
              <a:t>NOTE:</a:t>
            </a:r>
            <a:r>
              <a:rPr lang="en-US" altLang="en-US" sz="2000" dirty="0" smtClean="0"/>
              <a:t>  If you check Yes in 4a, &amp; either Yes or No in 4b, the return will not pass Diagnostics.  Follow “Go To” directions</a:t>
            </a:r>
            <a:endParaRPr lang="en-US" altLang="en-US" sz="2400" dirty="0" smtClean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85800" y="2895600"/>
            <a:ext cx="80010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638800"/>
            <a:ext cx="62484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1132"/>
                </a:solidFill>
                <a:latin typeface="Arial" charset="0"/>
                <a:cs typeface="Arial" charset="0"/>
              </a:rPr>
              <a:t>NOTE:  Answer </a:t>
            </a:r>
            <a:r>
              <a:rPr lang="en-US" b="1" dirty="0" smtClean="0">
                <a:solidFill>
                  <a:srgbClr val="001132"/>
                </a:solidFill>
                <a:latin typeface="Arial" charset="0"/>
                <a:cs typeface="Arial" charset="0"/>
              </a:rPr>
              <a:t>questions </a:t>
            </a:r>
            <a:r>
              <a:rPr lang="en-US" b="1" dirty="0">
                <a:solidFill>
                  <a:srgbClr val="001132"/>
                </a:solidFill>
                <a:latin typeface="Arial" charset="0"/>
                <a:cs typeface="Arial" charset="0"/>
              </a:rPr>
              <a:t>underlined in </a:t>
            </a:r>
            <a:r>
              <a:rPr lang="en-US" b="1" dirty="0" smtClean="0">
                <a:solidFill>
                  <a:srgbClr val="001132"/>
                </a:solidFill>
                <a:latin typeface="Arial" charset="0"/>
                <a:cs typeface="Arial" charset="0"/>
              </a:rPr>
              <a:t>red in order.</a:t>
            </a:r>
            <a:endParaRPr lang="en-US" b="1" dirty="0">
              <a:solidFill>
                <a:srgbClr val="00113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1132"/>
                </a:solidFill>
                <a:latin typeface="Arial" charset="0"/>
                <a:cs typeface="Arial" charset="0"/>
              </a:rPr>
              <a:t>Follow “Go To “ directions </a:t>
            </a:r>
            <a:endParaRPr lang="en-US" sz="1400" b="1" dirty="0">
              <a:solidFill>
                <a:srgbClr val="001132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990600" y="4419600"/>
            <a:ext cx="1981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1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1"/>
            <a:ext cx="78486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43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219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Do NOT check this box even if it is RED.   That will disallow EIC &amp; you’ll never know why.</a:t>
            </a:r>
            <a:endParaRPr lang="en-US" altLang="en-US" dirty="0" smtClean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848600" y="3048000"/>
            <a:ext cx="9144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Disallowed EIC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Form 8862 must be attached to return if prior year EIC claim was denied or reduced for any reason other than a math or clerical error</a:t>
            </a:r>
          </a:p>
          <a:p>
            <a:r>
              <a:rPr lang="en-US" altLang="en-US" smtClean="0"/>
              <a:t>If claim denied due to reckless or intentional disregard of EIC rules, cannot claim for 2 tax years</a:t>
            </a:r>
          </a:p>
          <a:p>
            <a:r>
              <a:rPr lang="en-US" altLang="en-US" smtClean="0"/>
              <a:t>If fraud, cannot claim for 10 tax years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70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604125" algn="r"/>
              </a:tabLst>
            </a:pPr>
            <a:r>
              <a:rPr lang="en-US" altLang="en-US" smtClean="0"/>
              <a:t>Other Considerations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046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EIC, support is </a:t>
            </a:r>
            <a:r>
              <a:rPr lang="en-US" altLang="en-US" u="sng" smtClean="0"/>
              <a:t>not</a:t>
            </a:r>
            <a:r>
              <a:rPr lang="en-US" altLang="en-US" smtClean="0"/>
              <a:t> an issue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r>
              <a:rPr lang="en-US" altLang="en-US" smtClean="0"/>
              <a:t>Under rules for divorced/separated parents, </a:t>
            </a:r>
            <a:r>
              <a:rPr lang="en-US" altLang="en-US" b="1" u="sng" smtClean="0"/>
              <a:t>only custodial parent qualifies for EIC, no matter who claims dependent</a:t>
            </a:r>
          </a:p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NJ Earned Income Tax Credit (EITC)</a:t>
            </a:r>
          </a:p>
        </p:txBody>
      </p:sp>
      <p:sp>
        <p:nvSpPr>
          <p:cNvPr id="307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Residents who are eligible &amp; file for Federal EIC may also apply for a NJ EITC</a:t>
            </a:r>
          </a:p>
          <a:p>
            <a:pPr lvl="1"/>
            <a:r>
              <a:rPr lang="en-US" altLang="en-US" dirty="0"/>
              <a:t>Client may have Federal earned income, but no NJ earned income (</a:t>
            </a:r>
            <a:r>
              <a:rPr lang="en-US" altLang="en-US" dirty="0" smtClean="0"/>
              <a:t>e.g. </a:t>
            </a:r>
            <a:r>
              <a:rPr lang="en-US" altLang="en-US" dirty="0"/>
              <a:t>– disability, third-party sick pay).  Still eligible for NJ EITC </a:t>
            </a:r>
            <a:endParaRPr lang="en-US" altLang="en-US" dirty="0" smtClean="0"/>
          </a:p>
          <a:p>
            <a:r>
              <a:rPr lang="en-US" altLang="en-US" dirty="0" smtClean="0"/>
              <a:t>NJ EITC = 20% of Federal EIC</a:t>
            </a:r>
          </a:p>
          <a:p>
            <a:pPr lvl="1"/>
            <a:r>
              <a:rPr lang="en-US" altLang="en-US" dirty="0" smtClean="0"/>
              <a:t>TW calculates automatically on NJ 1040 Line 51a</a:t>
            </a:r>
          </a:p>
          <a:p>
            <a:r>
              <a:rPr lang="en-US" altLang="en-US" dirty="0" smtClean="0"/>
              <a:t>Before issuing refund checks, NJ checking EITC claims carefully to reduce fraud </a:t>
            </a:r>
          </a:p>
          <a:p>
            <a:pPr lvl="1"/>
            <a:r>
              <a:rPr lang="en-US" altLang="en-US" dirty="0" smtClean="0"/>
              <a:t>IRS also checks for fraud, but takes a while.  NJ does not want to issue refunds and then have to recover money</a:t>
            </a:r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NJ Earned Income Tax Credit (EITC) Fraud Detection Measures</a:t>
            </a:r>
          </a:p>
        </p:txBody>
      </p:sp>
      <p:sp>
        <p:nvSpPr>
          <p:cNvPr id="30925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altLang="en-US" sz="2700" dirty="0" smtClean="0"/>
              <a:t>NJ checks EITC claims carefully.  Frequently sends out requests for additional info</a:t>
            </a:r>
          </a:p>
          <a:p>
            <a:pPr lvl="1"/>
            <a:r>
              <a:rPr lang="en-US" altLang="en-US" sz="2400" dirty="0" smtClean="0"/>
              <a:t>Federal tax account transcript – includes original Federal return, amended return, other IRS letters</a:t>
            </a:r>
          </a:p>
          <a:p>
            <a:pPr lvl="1"/>
            <a:r>
              <a:rPr lang="en-US" altLang="en-US" sz="2400" dirty="0" smtClean="0"/>
              <a:t>SS cards for taxpayer and dependents - to track across years and geography</a:t>
            </a:r>
          </a:p>
          <a:p>
            <a:pPr lvl="1"/>
            <a:r>
              <a:rPr lang="en-US" altLang="en-US" sz="2400" dirty="0" smtClean="0"/>
              <a:t>Birth certificate/guardianship documents for  kids</a:t>
            </a:r>
          </a:p>
          <a:p>
            <a:pPr lvl="1"/>
            <a:r>
              <a:rPr lang="en-US" altLang="en-US" sz="2400" dirty="0" smtClean="0"/>
              <a:t>May definitely delay refunds</a:t>
            </a:r>
          </a:p>
          <a:p>
            <a:r>
              <a:rPr lang="en-US" altLang="en-US" sz="2700" dirty="0" smtClean="0"/>
              <a:t>Also sends out requests to explain differences between Federal and NJ pension amounts</a:t>
            </a:r>
          </a:p>
          <a:p>
            <a:pPr lvl="1"/>
            <a:r>
              <a:rPr lang="en-US" altLang="en-US" sz="2400" dirty="0" smtClean="0"/>
              <a:t> Military pensions, 3-year rule, etc.</a:t>
            </a:r>
          </a:p>
          <a:p>
            <a:endParaRPr lang="en-US" alt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EIC – </a:t>
            </a:r>
            <a:br>
              <a:rPr lang="en-US" altLang="en-US" smtClean="0"/>
            </a:br>
            <a:r>
              <a:rPr lang="en-US" altLang="en-US" smtClean="0"/>
              <a:t>General Eligibility Requirements</a:t>
            </a:r>
            <a:endParaRPr lang="en-US" altLang="en-US" dirty="0" smtClean="0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Must have earned income</a:t>
            </a:r>
          </a:p>
          <a:p>
            <a:r>
              <a:rPr lang="en-US" altLang="en-US" smtClean="0"/>
              <a:t>Most common sources are: </a:t>
            </a:r>
          </a:p>
          <a:p>
            <a:pPr lvl="1"/>
            <a:r>
              <a:rPr lang="en-US" altLang="en-US" smtClean="0"/>
              <a:t>Wages, salaries &amp; tips</a:t>
            </a:r>
          </a:p>
          <a:p>
            <a:pPr lvl="1"/>
            <a:r>
              <a:rPr lang="en-US" altLang="en-US" smtClean="0"/>
              <a:t>Disability benefits received prior to minimum retirement age</a:t>
            </a:r>
          </a:p>
          <a:p>
            <a:pPr lvl="1"/>
            <a:r>
              <a:rPr lang="en-US" altLang="en-US" smtClean="0"/>
              <a:t>Self-employment income</a:t>
            </a:r>
          </a:p>
          <a:p>
            <a:pPr lvl="1"/>
            <a:r>
              <a:rPr lang="en-US" altLang="en-US" smtClean="0"/>
              <a:t>Household employee income</a:t>
            </a:r>
          </a:p>
          <a:p>
            <a:pPr lvl="1"/>
            <a:r>
              <a:rPr lang="en-US" altLang="en-US" smtClean="0"/>
              <a:t>(full list in Pub 4012 Tab I) </a:t>
            </a:r>
          </a:p>
          <a:p>
            <a:r>
              <a:rPr lang="en-US" altLang="en-US" smtClean="0"/>
              <a:t>Taxpayer &amp; children must have SS #s valid for employment</a:t>
            </a:r>
          </a:p>
          <a:p>
            <a:endParaRPr lang="en-US" altLang="en-US" smtClean="0"/>
          </a:p>
          <a:p>
            <a:pPr lvl="1"/>
            <a:endParaRPr lang="en-US" altLang="en-US" dirty="0" smtClean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EITC - NJ 1040 Line 51a Worksheet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612648" cy="344615"/>
          </a:xfrm>
          <a:prstGeom prst="rect">
            <a:avLst/>
          </a:prstGeom>
        </p:spPr>
      </p:pic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153400" y="411480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1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EIC – General Eligibility Requirements</a:t>
            </a:r>
            <a:endParaRPr lang="en-US" altLang="en-US" sz="2400" dirty="0" smtClean="0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Not filing MFS</a:t>
            </a:r>
          </a:p>
          <a:p>
            <a:pPr>
              <a:defRPr/>
            </a:pPr>
            <a:r>
              <a:rPr lang="en-US" dirty="0" smtClean="0"/>
              <a:t>Citizen or resident alien all year</a:t>
            </a:r>
          </a:p>
          <a:p>
            <a:pPr>
              <a:defRPr/>
            </a:pPr>
            <a:r>
              <a:rPr lang="en-US" dirty="0" smtClean="0"/>
              <a:t>Investment income must be &lt;/= $3,350 </a:t>
            </a:r>
          </a:p>
          <a:p>
            <a:pPr>
              <a:defRPr/>
            </a:pPr>
            <a:r>
              <a:rPr lang="en-US" dirty="0" smtClean="0"/>
              <a:t>Cannot be qualifying child of another person</a:t>
            </a:r>
          </a:p>
          <a:p>
            <a:pPr>
              <a:defRPr/>
            </a:pPr>
            <a:r>
              <a:rPr lang="en-US" dirty="0" smtClean="0"/>
              <a:t>Under specific AGI &amp; earned income limitations(2014)</a:t>
            </a:r>
          </a:p>
          <a:p>
            <a:pPr lvl="1">
              <a:defRPr/>
            </a:pPr>
            <a:r>
              <a:rPr lang="en-US" dirty="0" smtClean="0"/>
              <a:t>$47,747($53,267 MFJ)–3 or more qualifying children</a:t>
            </a:r>
          </a:p>
          <a:p>
            <a:pPr lvl="1">
              <a:defRPr/>
            </a:pPr>
            <a:r>
              <a:rPr lang="en-US" dirty="0" smtClean="0"/>
              <a:t> $44,454($49,974 MFJ)-2 qualifying children</a:t>
            </a:r>
          </a:p>
          <a:p>
            <a:pPr lvl="1">
              <a:defRPr/>
            </a:pPr>
            <a:r>
              <a:rPr lang="en-US" dirty="0" smtClean="0"/>
              <a:t> $39,131($44,651 MFJ)-1 qualifying child</a:t>
            </a:r>
          </a:p>
          <a:p>
            <a:pPr lvl="1">
              <a:defRPr/>
            </a:pPr>
            <a:r>
              <a:rPr lang="en-US" dirty="0" smtClean="0"/>
              <a:t> $14,820($20,330 MFJ)-no qualifying child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96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EIC – Additional Requirements With </a:t>
            </a:r>
            <a:br>
              <a:rPr lang="en-US" altLang="en-US" smtClean="0"/>
            </a:br>
            <a:r>
              <a:rPr lang="en-US" altLang="en-US" smtClean="0"/>
              <a:t>No Qualifying Child</a:t>
            </a:r>
            <a:endParaRPr lang="en-US" altLang="en-US" dirty="0" smtClean="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 least 25 but under 65 as of 12/31</a:t>
            </a:r>
          </a:p>
          <a:p>
            <a:r>
              <a:rPr lang="en-US" altLang="en-US" smtClean="0"/>
              <a:t>Cannot be the dependent or qualifying child of another person</a:t>
            </a:r>
          </a:p>
          <a:p>
            <a:r>
              <a:rPr lang="en-US" altLang="en-US" smtClean="0"/>
              <a:t>Lived in US more than half the year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44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26841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EIC – Additional Requirements With Qualifying Child</a:t>
            </a:r>
            <a:endParaRPr lang="en-US" altLang="en-US" sz="2400" dirty="0" smtClean="0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r>
              <a:rPr lang="en-US" altLang="en-US" sz="2800" dirty="0" smtClean="0"/>
              <a:t>Child meets qualifying relationship requirements</a:t>
            </a:r>
          </a:p>
          <a:p>
            <a:r>
              <a:rPr lang="en-US" altLang="en-US" sz="2800" dirty="0" smtClean="0"/>
              <a:t>Child must have SS # valid for employment </a:t>
            </a:r>
          </a:p>
          <a:p>
            <a:r>
              <a:rPr lang="en-US" altLang="en-US" sz="2800" dirty="0" smtClean="0"/>
              <a:t>Child under 19, OR under 24 &amp; full-time student &amp; younger than taxpayer, OR any age &amp; permanently &amp; totally disabled</a:t>
            </a:r>
          </a:p>
          <a:p>
            <a:r>
              <a:rPr lang="en-US" altLang="en-US" sz="2800" dirty="0" smtClean="0"/>
              <a:t>Child did not file a joint return</a:t>
            </a:r>
          </a:p>
          <a:p>
            <a:r>
              <a:rPr lang="en-US" altLang="en-US" sz="2800" dirty="0" smtClean="0"/>
              <a:t>Child lived with taxpayer over half the year</a:t>
            </a:r>
          </a:p>
          <a:p>
            <a:r>
              <a:rPr lang="en-US" altLang="en-US" sz="2800" dirty="0" smtClean="0"/>
              <a:t>Child is unmarried BUT see Pub 17 for exceptions</a:t>
            </a:r>
          </a:p>
          <a:p>
            <a:r>
              <a:rPr lang="en-US" altLang="en-US" sz="2800" b="1" dirty="0" smtClean="0"/>
              <a:t>Qualifying Child </a:t>
            </a:r>
            <a:r>
              <a:rPr lang="en-US" altLang="en-US" sz="2800" b="1" u="sng" dirty="0" smtClean="0"/>
              <a:t>does NOT have to be a dependent</a:t>
            </a:r>
            <a:endParaRPr lang="en-US" altLang="en-US" sz="2800" b="1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1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153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EIC – Qualifying Child of More than One Person</a:t>
            </a: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000" dirty="0" smtClean="0"/>
              <a:t>If child meets conditions to be qualifying child of more than one person, only one person can claim child</a:t>
            </a:r>
          </a:p>
          <a:p>
            <a:pPr eaLnBrk="1" hangingPunct="1"/>
            <a:r>
              <a:rPr lang="en-US" altLang="en-US" sz="3000" dirty="0" smtClean="0"/>
              <a:t>Tie-Breaker Rule for who can claim (in order):</a:t>
            </a:r>
          </a:p>
          <a:p>
            <a:pPr lvl="1" eaLnBrk="1" hangingPunct="1"/>
            <a:r>
              <a:rPr lang="en-US" altLang="en-US" dirty="0" smtClean="0"/>
              <a:t>Parent</a:t>
            </a:r>
          </a:p>
          <a:p>
            <a:pPr lvl="1" eaLnBrk="1" hangingPunct="1"/>
            <a:r>
              <a:rPr lang="en-US" altLang="en-US" dirty="0" smtClean="0"/>
              <a:t>Parent with whom child lived longest</a:t>
            </a:r>
          </a:p>
          <a:p>
            <a:pPr lvl="1" eaLnBrk="1" hangingPunct="1"/>
            <a:r>
              <a:rPr lang="en-US" altLang="en-US" dirty="0" smtClean="0"/>
              <a:t>Parent with highest AGI</a:t>
            </a:r>
          </a:p>
          <a:p>
            <a:pPr lvl="1" eaLnBrk="1" hangingPunct="1"/>
            <a:r>
              <a:rPr lang="en-US" altLang="en-US" dirty="0" smtClean="0"/>
              <a:t>If no one is the parent, person with highest AGI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buNone/>
            </a:pPr>
            <a:r>
              <a:rPr lang="en-US" altLang="en-US" dirty="0" smtClean="0"/>
              <a:t>NOTE:  </a:t>
            </a:r>
            <a:r>
              <a:rPr lang="en-US" altLang="en-US" dirty="0" err="1" smtClean="0"/>
              <a:t>TaxAide</a:t>
            </a:r>
            <a:r>
              <a:rPr lang="en-US" altLang="en-US" dirty="0" smtClean="0"/>
              <a:t> counselor will never invoke Tie-Breaker Rules; that’s an IRS function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208321" y="58579"/>
            <a:ext cx="156081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</a:t>
            </a:r>
            <a:r>
              <a:rPr lang="en-US" sz="1600" smtClean="0"/>
              <a:t>4012 Tab 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05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EIC Is Determined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Amount of EIC based on:</a:t>
            </a:r>
          </a:p>
          <a:p>
            <a:pPr lvl="1"/>
            <a:r>
              <a:rPr lang="en-US" altLang="en-US" dirty="0" smtClean="0"/>
              <a:t>Filing status</a:t>
            </a:r>
          </a:p>
          <a:p>
            <a:pPr lvl="1"/>
            <a:r>
              <a:rPr lang="en-US" altLang="en-US" dirty="0" smtClean="0"/>
              <a:t>Number of qualifying children (0, 1, 2, 3)</a:t>
            </a:r>
          </a:p>
          <a:p>
            <a:pPr lvl="1"/>
            <a:r>
              <a:rPr lang="en-US" altLang="en-US" dirty="0" smtClean="0"/>
              <a:t>Higher of earned income or AGI</a:t>
            </a:r>
          </a:p>
          <a:p>
            <a:r>
              <a:rPr lang="en-US" altLang="en-US" dirty="0" smtClean="0"/>
              <a:t>Assume </a:t>
            </a:r>
            <a:r>
              <a:rPr lang="en-US" altLang="en-US" b="1" dirty="0" smtClean="0"/>
              <a:t>ALL </a:t>
            </a:r>
            <a:r>
              <a:rPr lang="en-US" altLang="en-US" dirty="0" smtClean="0"/>
              <a:t>children qualify for EIC (</a:t>
            </a:r>
            <a:r>
              <a:rPr lang="en-US" altLang="en-US" b="1" dirty="0" smtClean="0"/>
              <a:t>DO NOT </a:t>
            </a:r>
            <a:r>
              <a:rPr lang="en-US" altLang="en-US" dirty="0" smtClean="0"/>
              <a:t>make determination on your own):</a:t>
            </a:r>
          </a:p>
          <a:p>
            <a:pPr lvl="1"/>
            <a:r>
              <a:rPr lang="en-US" altLang="en-US" dirty="0" smtClean="0"/>
              <a:t>Check “EIC” box for each person in Dependent section of Main Information Sheet</a:t>
            </a:r>
          </a:p>
          <a:p>
            <a:pPr lvl="1"/>
            <a:r>
              <a:rPr lang="en-US" altLang="en-US" dirty="0" smtClean="0"/>
              <a:t>List children from youngest to oldest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1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EIC Is Determined</a:t>
            </a:r>
            <a:endParaRPr lang="en-US" altLang="en-US" sz="2800" dirty="0" smtClean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Use TW Schedule EIC Worksheet</a:t>
            </a:r>
          </a:p>
          <a:p>
            <a:pPr lvl="1"/>
            <a:r>
              <a:rPr lang="en-US" altLang="en-US" sz="3000" dirty="0" smtClean="0"/>
              <a:t>Questions to see if you can claim EIC</a:t>
            </a:r>
          </a:p>
          <a:p>
            <a:pPr lvl="2"/>
            <a:r>
              <a:rPr lang="en-US" altLang="en-US" sz="2800" dirty="0" smtClean="0"/>
              <a:t>Most already answered by TW from prior input</a:t>
            </a:r>
          </a:p>
          <a:p>
            <a:pPr lvl="2"/>
            <a:r>
              <a:rPr lang="en-US" altLang="en-US" sz="2800" dirty="0" smtClean="0"/>
              <a:t>Complete only unanswered questions in </a:t>
            </a:r>
            <a:r>
              <a:rPr lang="en-US" altLang="en-US" sz="2800" dirty="0" smtClean="0">
                <a:solidFill>
                  <a:srgbClr val="FF0000"/>
                </a:solidFill>
              </a:rPr>
              <a:t>RED</a:t>
            </a:r>
          </a:p>
          <a:p>
            <a:pPr lvl="2"/>
            <a:r>
              <a:rPr lang="en-US" altLang="en-US" sz="2800" dirty="0" smtClean="0"/>
              <a:t>Answer questions in order</a:t>
            </a:r>
          </a:p>
          <a:p>
            <a:pPr lvl="2"/>
            <a:r>
              <a:rPr lang="en-US" altLang="en-US" sz="2800" dirty="0" smtClean="0"/>
              <a:t> Be sure to follow “go to” instructions</a:t>
            </a:r>
          </a:p>
          <a:p>
            <a:pPr lvl="1"/>
            <a:r>
              <a:rPr lang="en-US" altLang="en-US" sz="3000" dirty="0" smtClean="0"/>
              <a:t>TW calculates automatically if taxpayer is EIC eligible</a:t>
            </a:r>
          </a:p>
          <a:p>
            <a:pPr lvl="2"/>
            <a:r>
              <a:rPr lang="en-US" altLang="en-US" sz="2600" dirty="0" smtClean="0"/>
              <a:t>If any child does not qualify, counselor should remove check for that child from Main Info screen</a:t>
            </a:r>
          </a:p>
          <a:p>
            <a:pPr lvl="2"/>
            <a:endParaRPr lang="en-US" altLang="en-US" sz="2600" dirty="0" smtClean="0"/>
          </a:p>
          <a:p>
            <a:pPr lvl="1"/>
            <a:endParaRPr lang="en-US" altLang="en-US" dirty="0" smtClean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6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 smtClean="0"/>
              <a:t>EIC Amounts for 2014</a:t>
            </a:r>
            <a:endParaRPr lang="en-US" altLang="en-US" sz="2800" dirty="0" smtClean="0"/>
          </a:p>
        </p:txBody>
      </p:sp>
      <p:sp>
        <p:nvSpPr>
          <p:cNvPr id="103014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Maximum EIC amounts for 2014</a:t>
            </a:r>
          </a:p>
          <a:p>
            <a:pPr lvl="1"/>
            <a:r>
              <a:rPr lang="en-US" altLang="en-US" sz="3600" dirty="0" smtClean="0"/>
              <a:t>$6,242 with three or more qualifying children</a:t>
            </a:r>
          </a:p>
          <a:p>
            <a:pPr lvl="1"/>
            <a:r>
              <a:rPr lang="en-US" altLang="en-US" sz="3600" dirty="0" smtClean="0"/>
              <a:t>$5,548 with two qualifying children</a:t>
            </a:r>
          </a:p>
          <a:p>
            <a:pPr lvl="1"/>
            <a:r>
              <a:rPr lang="en-US" altLang="en-US" sz="3600" dirty="0" smtClean="0"/>
              <a:t>$3,359 with one qualifying child</a:t>
            </a:r>
          </a:p>
          <a:p>
            <a:pPr lvl="1"/>
            <a:r>
              <a:rPr lang="en-US" altLang="en-US" sz="3600" dirty="0" smtClean="0"/>
              <a:t>$503 with no qualifying children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1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1519</Words>
  <Application>Microsoft Office PowerPoint</Application>
  <PresentationFormat>On-screen Show (4:3)</PresentationFormat>
  <Paragraphs>248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ＭＳ Ｐゴシック</vt:lpstr>
      <vt:lpstr>Verdana</vt:lpstr>
      <vt:lpstr>Wingdings</vt:lpstr>
      <vt:lpstr>NJ Template 06</vt:lpstr>
      <vt:lpstr>Earned Income Credit (EIC) </vt:lpstr>
      <vt:lpstr>EIC –  General Eligibility Requirements</vt:lpstr>
      <vt:lpstr>EIC – General Eligibility Requirements</vt:lpstr>
      <vt:lpstr>EIC – Additional Requirements With  No Qualifying Child</vt:lpstr>
      <vt:lpstr>EIC – Additional Requirements With Qualifying Child</vt:lpstr>
      <vt:lpstr>EIC – Qualifying Child of More than One Person</vt:lpstr>
      <vt:lpstr>How EIC Is Determined</vt:lpstr>
      <vt:lpstr>How EIC Is Determined</vt:lpstr>
      <vt:lpstr>EIC Amounts for 2014</vt:lpstr>
      <vt:lpstr>Schedule EIC</vt:lpstr>
      <vt:lpstr>TW EIC on Main Info Screen</vt:lpstr>
      <vt:lpstr>TW Schedule EIC Worksheet</vt:lpstr>
      <vt:lpstr>TW Schedule EIC Worksheet</vt:lpstr>
      <vt:lpstr>TW Schedule EIC NOTE:  If you check Yes in 4a, &amp; either Yes or No in 4b, the return will not pass Diagnostics.  Follow “Go To” directions</vt:lpstr>
      <vt:lpstr>Do NOT check this box even if it is RED.   That will disallow EIC &amp; you’ll never know why.</vt:lpstr>
      <vt:lpstr>Disallowed EIC</vt:lpstr>
      <vt:lpstr>Other Considerations</vt:lpstr>
      <vt:lpstr>NJ Earned Income Tax Credit (EITC)</vt:lpstr>
      <vt:lpstr>NJ Earned Income Tax Credit (EITC) Fraud Detection Measures</vt:lpstr>
      <vt:lpstr>TW EITC - NJ 1040 Line 51a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2015-11-10T02:46:24Z</dcterms:modified>
</cp:coreProperties>
</file>